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72" r:id="rId13"/>
    <p:sldId id="268" r:id="rId14"/>
    <p:sldId id="269" r:id="rId15"/>
    <p:sldId id="271" r:id="rId16"/>
    <p:sldId id="270" r:id="rId17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026"/>
    <a:srgbClr val="B54441"/>
    <a:srgbClr val="D20000"/>
    <a:srgbClr val="CB6D6B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58" autoAdjust="0"/>
  </p:normalViewPr>
  <p:slideViewPr>
    <p:cSldViewPr snapToObjects="1">
      <p:cViewPr varScale="1">
        <p:scale>
          <a:sx n="98" d="100"/>
          <a:sy n="98" d="100"/>
        </p:scale>
        <p:origin x="19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6" d="100"/>
          <a:sy n="106" d="100"/>
        </p:scale>
        <p:origin x="-2466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037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pPr>
              <a:defRPr/>
            </a:pPr>
            <a:fld id="{38239957-C9BA-4853-82C9-A7B4A0C154DA}" type="datetimeFigureOut">
              <a:rPr lang="en-US"/>
              <a:pPr>
                <a:defRPr/>
              </a:pPr>
              <a:t>3/23/2020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7" tIns="47418" rIns="94837" bIns="47418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4560889"/>
            <a:ext cx="5851525" cy="4321175"/>
          </a:xfrm>
          <a:prstGeom prst="rect">
            <a:avLst/>
          </a:prstGeom>
        </p:spPr>
        <p:txBody>
          <a:bodyPr vert="horz" lIns="94837" tIns="47418" rIns="94837" bIns="474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pPr>
              <a:defRPr/>
            </a:pPr>
            <a:fld id="{7F46F7F5-C36C-428A-A5E4-DB60B1F34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04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AB5D1-DC29-41CD-B05D-94F72AC0166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6F7F5-C36C-428A-A5E4-DB60B1F34D5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picture for animation.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6F7F5-C36C-428A-A5E4-DB60B1F34D5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3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41488"/>
            <a:ext cx="8229600" cy="9366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678112"/>
            <a:ext cx="8534400" cy="22748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19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58963"/>
            <a:ext cx="4040188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19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58963"/>
            <a:ext cx="4041775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2413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57201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2"/>
            <a:ext cx="82296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513026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b="1" i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1.gif"/><Relationship Id="rId1" Type="http://schemas.microsoft.com/office/2007/relationships/media" Target="../media/media11.gif"/><Relationship Id="rId6" Type="http://schemas.openxmlformats.org/officeDocument/2006/relationships/tags" Target="../tags/tag9.xml"/><Relationship Id="rId5" Type="http://schemas.openxmlformats.org/officeDocument/2006/relationships/audio" Target="../media/media12.m4a"/><Relationship Id="rId10" Type="http://schemas.openxmlformats.org/officeDocument/2006/relationships/image" Target="../media/image2.png"/><Relationship Id="rId4" Type="http://schemas.microsoft.com/office/2007/relationships/media" Target="../media/media12.m4a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9.tiff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MicroControllers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Lecture 20 – IR Sensing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Spring </a:t>
            </a:r>
            <a:r>
              <a:rPr lang="en-US" dirty="0" smtClean="0"/>
              <a:t>2020</a:t>
            </a:r>
            <a:endParaRPr lang="en-US" dirty="0" smtClean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3"/>
    </mc:Choice>
    <mc:Fallback>
      <p:transition spd="slow" advTm="5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38kHz Pulse Modulation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send a zero, transmitter remains off </a:t>
            </a:r>
          </a:p>
          <a:p>
            <a:r>
              <a:rPr lang="en-US" dirty="0" smtClean="0"/>
              <a:t>To send a one, transmitter flashes at 38kHz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2455334"/>
            <a:ext cx="0" cy="289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57400" y="5334000"/>
            <a:ext cx="5257800" cy="16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57400" y="3598334"/>
            <a:ext cx="6096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7001" y="3598334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7001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35714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4427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73140" y="3613202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73140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41960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41960" y="5334000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10673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10673" y="3623733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9386" y="3623733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5329766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1404160" y="4099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32558" y="5530334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133600" y="3598334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09800" y="3598334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0" y="3613202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62200" y="3613202"/>
            <a:ext cx="0" cy="1716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438400" y="3598334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514600" y="3598334"/>
            <a:ext cx="0" cy="174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590800" y="3598334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419600" y="3608968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95800" y="3608968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72000" y="3623836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8200" y="3623836"/>
            <a:ext cx="0" cy="1716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724400" y="3608968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00600" y="3608968"/>
            <a:ext cx="0" cy="174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876800" y="3608968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562600" y="3613202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638800" y="3613202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15000" y="3628070"/>
            <a:ext cx="0" cy="17314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91200" y="3628070"/>
            <a:ext cx="0" cy="1716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867400" y="3613202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943600" y="3613202"/>
            <a:ext cx="0" cy="1746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19800" y="3613202"/>
            <a:ext cx="0" cy="17356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1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68"/>
    </mc:Choice>
    <mc:Fallback>
      <p:transition spd="slow" advTm="2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Transmitting and Receiving</a:t>
            </a:r>
            <a:endParaRPr lang="en-US" dirty="0"/>
          </a:p>
        </p:txBody>
      </p:sp>
      <p:pic>
        <p:nvPicPr>
          <p:cNvPr id="7" name="IR_sens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1981200"/>
            <a:ext cx="8229600" cy="2811463"/>
          </a:xfrm>
        </p:spPr>
      </p:pic>
      <p:sp>
        <p:nvSpPr>
          <p:cNvPr id="8" name="TextBox 7"/>
          <p:cNvSpPr txBox="1"/>
          <p:nvPr/>
        </p:nvSpPr>
        <p:spPr>
          <a:xfrm>
            <a:off x="6860659" y="442333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SBProjects.com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34"/>
    </mc:Choice>
    <mc:Fallback>
      <p:transition spd="slow" advTm="34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chosen for correct modulation </a:t>
            </a:r>
          </a:p>
          <a:p>
            <a:pPr lvl="1"/>
            <a:r>
              <a:rPr lang="en-US" dirty="0" smtClean="0"/>
              <a:t>PD – Detection Diode receives original signal </a:t>
            </a:r>
          </a:p>
          <a:p>
            <a:pPr lvl="1"/>
            <a:r>
              <a:rPr lang="en-US" dirty="0" smtClean="0"/>
              <a:t>Preamp / Amp – Amplifies signal </a:t>
            </a:r>
          </a:p>
          <a:p>
            <a:pPr lvl="1"/>
            <a:r>
              <a:rPr lang="en-US" dirty="0" smtClean="0"/>
              <a:t>Limiter – Assists in obtaining a constant pulse level</a:t>
            </a:r>
          </a:p>
          <a:p>
            <a:pPr lvl="1"/>
            <a:r>
              <a:rPr lang="en-US" dirty="0" smtClean="0"/>
              <a:t>BPF – Tuned to carrier frequency (38kHz)</a:t>
            </a:r>
          </a:p>
          <a:p>
            <a:pPr lvl="1"/>
            <a:r>
              <a:rPr lang="en-US" dirty="0" smtClean="0"/>
              <a:t>Demodulator / Integrator / Comparator </a:t>
            </a:r>
          </a:p>
          <a:p>
            <a:pPr lvl="2"/>
            <a:r>
              <a:rPr lang="en-US" dirty="0" smtClean="0"/>
              <a:t>Work together to detect carrier frequency </a:t>
            </a:r>
          </a:p>
          <a:p>
            <a:pPr lvl="2"/>
            <a:r>
              <a:rPr lang="en-US" dirty="0" smtClean="0"/>
              <a:t>If frequency is present, comparator output is 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28" y="4343400"/>
            <a:ext cx="7429500" cy="2095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28"/>
    </mc:Choice>
    <mc:Fallback>
      <p:transition spd="slow" advTm="68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Codes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452016" y="2895600"/>
            <a:ext cx="2853783" cy="320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800" y="3124200"/>
            <a:ext cx="350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#define UP  0xFF629D</a:t>
            </a:r>
          </a:p>
          <a:p>
            <a:r>
              <a:rPr lang="en-US" dirty="0"/>
              <a:t>#define DOWN 0xFFA857</a:t>
            </a:r>
          </a:p>
          <a:p>
            <a:r>
              <a:rPr lang="en-US" dirty="0"/>
              <a:t>#define LEFT 0xFF22DD</a:t>
            </a:r>
          </a:p>
          <a:p>
            <a:r>
              <a:rPr lang="en-US" dirty="0"/>
              <a:t>#define RIGHT 0xFFC23D</a:t>
            </a:r>
          </a:p>
          <a:p>
            <a:r>
              <a:rPr lang="en-US" dirty="0"/>
              <a:t>#define CENTER 0xFF02FD</a:t>
            </a:r>
          </a:p>
          <a:p>
            <a:r>
              <a:rPr lang="en-US" dirty="0"/>
              <a:t>#define ONE 0xFF6897</a:t>
            </a:r>
          </a:p>
          <a:p>
            <a:r>
              <a:rPr lang="en-US" dirty="0"/>
              <a:t>#define TWO 0xFF9867</a:t>
            </a:r>
          </a:p>
          <a:p>
            <a:r>
              <a:rPr lang="en-US" dirty="0"/>
              <a:t>#define THREE 0xFFB04F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Each button press results in a transmitted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Print each key value to the serial monitor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Determine which code represents which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Assign helpful names to each code value</a:t>
            </a:r>
            <a:endParaRPr lang="en-US" sz="2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7"/>
    </mc:Choice>
    <mc:Fallback>
      <p:transition spd="slow" advTm="5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lab we will be working with the </a:t>
            </a:r>
            <a:r>
              <a:rPr lang="en-US" dirty="0" err="1" smtClean="0"/>
              <a:t>IRremote</a:t>
            </a:r>
            <a:r>
              <a:rPr lang="en-US" dirty="0" smtClean="0"/>
              <a:t> library. The header file below must be included. </a:t>
            </a:r>
          </a:p>
          <a:p>
            <a:pPr lvl="1"/>
            <a:r>
              <a:rPr lang="en-US" dirty="0"/>
              <a:t>#include &lt;</a:t>
            </a:r>
            <a:r>
              <a:rPr lang="en-US" dirty="0" err="1"/>
              <a:t>IRremote.h</a:t>
            </a:r>
            <a:r>
              <a:rPr lang="en-US" dirty="0" smtClean="0"/>
              <a:t>&gt;</a:t>
            </a:r>
          </a:p>
          <a:p>
            <a:pPr lvl="1"/>
            <a:endParaRPr lang="en-US" dirty="0"/>
          </a:p>
          <a:p>
            <a:r>
              <a:rPr lang="en-US" dirty="0" smtClean="0"/>
              <a:t>Assign input pin </a:t>
            </a:r>
          </a:p>
          <a:p>
            <a:r>
              <a:rPr lang="en-US" dirty="0" smtClean="0"/>
              <a:t>Set up to use the library functionality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19600"/>
            <a:ext cx="8229600" cy="1066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79"/>
    </mc:Choice>
    <mc:Fallback>
      <p:transition spd="slow" advTm="93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 Data Using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receive data call the decode function below </a:t>
            </a:r>
            <a:endParaRPr lang="en-US" dirty="0"/>
          </a:p>
          <a:p>
            <a:pPr lvl="1"/>
            <a:r>
              <a:rPr lang="en-US" dirty="0" smtClean="0"/>
              <a:t>Decodes </a:t>
            </a:r>
            <a:r>
              <a:rPr lang="en-US" dirty="0"/>
              <a:t>the received IR message</a:t>
            </a:r>
          </a:p>
          <a:p>
            <a:pPr lvl="1"/>
            <a:r>
              <a:rPr lang="en-US" dirty="0" smtClean="0"/>
              <a:t>Returns </a:t>
            </a:r>
            <a:r>
              <a:rPr lang="en-US" dirty="0"/>
              <a:t>0 if no data ready, 1 if data </a:t>
            </a:r>
            <a:r>
              <a:rPr lang="en-US" dirty="0" smtClean="0"/>
              <a:t>ready</a:t>
            </a:r>
          </a:p>
          <a:p>
            <a:pPr lvl="1"/>
            <a:r>
              <a:rPr lang="en-US" dirty="0" smtClean="0"/>
              <a:t>Results of decoding are stored in the argument</a:t>
            </a:r>
          </a:p>
          <a:p>
            <a:pPr lvl="2"/>
            <a:r>
              <a:rPr lang="en-US" dirty="0" smtClean="0"/>
              <a:t>We will be using the results stored </a:t>
            </a:r>
            <a:r>
              <a:rPr lang="en-US" dirty="0"/>
              <a:t>in </a:t>
            </a:r>
            <a:r>
              <a:rPr lang="en-US" dirty="0" err="1"/>
              <a:t>IR_command_received.value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886200"/>
            <a:ext cx="4343400" cy="866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6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5"/>
    </mc:Choice>
    <mc:Fallback>
      <p:transition spd="slow" advTm="3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to Decode Key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received key code to change the </a:t>
            </a:r>
            <a:r>
              <a:rPr lang="en-US" dirty="0" err="1" smtClean="0"/>
              <a:t>directionState</a:t>
            </a:r>
            <a:r>
              <a:rPr lang="en-US" dirty="0" smtClean="0"/>
              <a:t> of your state machine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1" y="3048000"/>
            <a:ext cx="7949221" cy="206576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22"/>
    </mc:Choice>
    <mc:Fallback>
      <p:transition spd="slow" advTm="7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r>
              <a:rPr lang="en-US" sz="2400" dirty="0" smtClean="0"/>
              <a:t>IR Sensing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HW#9 Due </a:t>
            </a:r>
            <a:r>
              <a:rPr lang="en-US" sz="2400" dirty="0" smtClean="0"/>
              <a:t>Wednesday</a:t>
            </a:r>
          </a:p>
          <a:p>
            <a:r>
              <a:rPr lang="en-US" sz="2400" dirty="0" smtClean="0"/>
              <a:t>Submit L20 Worksheet</a:t>
            </a:r>
            <a:r>
              <a:rPr lang="en-US" sz="2400" dirty="0" smtClean="0"/>
              <a:t> after class today</a:t>
            </a:r>
            <a:endParaRPr lang="en-US" sz="2400" dirty="0" smtClean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40386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513026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en-US" dirty="0" smtClean="0"/>
              <a:t>Assignment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8"/>
    </mc:Choice>
    <mc:Fallback>
      <p:transition spd="slow" advTm="2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 Sensing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83"/>
    </mc:Choice>
    <mc:Fallback>
      <p:transition spd="slow" advTm="14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Infrared Sensing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Infrared (IR) sensing is used in many control applications</a:t>
            </a:r>
          </a:p>
          <a:p>
            <a:pPr lvl="1"/>
            <a:r>
              <a:rPr lang="en-US" dirty="0" smtClean="0"/>
              <a:t>TV, CD, DVD, audio/video remote control </a:t>
            </a:r>
          </a:p>
          <a:p>
            <a:pPr lvl="1"/>
            <a:r>
              <a:rPr lang="en-US" dirty="0" smtClean="0"/>
              <a:t>Remote control helicopters/cars</a:t>
            </a:r>
          </a:p>
          <a:p>
            <a:pPr lvl="1"/>
            <a:r>
              <a:rPr lang="en-US" dirty="0" smtClean="0"/>
              <a:t>Air-conditioning / Fans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Inexpensive and easy to use wireless communication technology </a:t>
            </a:r>
            <a:endParaRPr lang="en-US" dirty="0"/>
          </a:p>
          <a:p>
            <a:r>
              <a:rPr lang="en-US" dirty="0" smtClean="0"/>
              <a:t>IR is invisible to the eye, although longer waves may be sensed as heat</a:t>
            </a:r>
          </a:p>
          <a:p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3"/>
    </mc:Choice>
    <mc:Fallback>
      <p:transition spd="slow" advTm="6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Wavelength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light is similar to visible light except it has a little longer wavelength</a:t>
            </a:r>
          </a:p>
          <a:p>
            <a:r>
              <a:rPr lang="en-US" dirty="0" smtClean="0"/>
              <a:t>Range from 300GHz to 400THz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812" y="2819400"/>
            <a:ext cx="5242375" cy="320040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2"/>
    </mc:Choice>
    <mc:Fallback>
      <p:transition spd="slow" advTm="42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in Environment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can be created from many sources </a:t>
            </a:r>
          </a:p>
          <a:p>
            <a:pPr lvl="1"/>
            <a:r>
              <a:rPr lang="en-US" dirty="0" smtClean="0"/>
              <a:t>Sun </a:t>
            </a:r>
          </a:p>
          <a:p>
            <a:pPr lvl="1"/>
            <a:r>
              <a:rPr lang="en-US" dirty="0" smtClean="0"/>
              <a:t>Light bulbs </a:t>
            </a:r>
          </a:p>
          <a:p>
            <a:pPr lvl="1"/>
            <a:r>
              <a:rPr lang="en-US" dirty="0" smtClean="0"/>
              <a:t>Circuit boards</a:t>
            </a:r>
          </a:p>
          <a:p>
            <a:pPr lvl="1"/>
            <a:r>
              <a:rPr lang="en-US" dirty="0" smtClean="0"/>
              <a:t>Candles</a:t>
            </a:r>
          </a:p>
          <a:p>
            <a:pPr lvl="1"/>
            <a:r>
              <a:rPr lang="en-US" dirty="0" smtClean="0"/>
              <a:t>Humans and animals </a:t>
            </a:r>
          </a:p>
          <a:p>
            <a:pPr lvl="1"/>
            <a:r>
              <a:rPr lang="en-US" dirty="0" smtClean="0"/>
              <a:t>Anything with heat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494" y="3638041"/>
            <a:ext cx="4806356" cy="2497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1371600"/>
            <a:ext cx="1933575" cy="19145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92"/>
    </mc:Choice>
    <mc:Fallback>
      <p:transition spd="slow" advTm="4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AX-1838HS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lab you will be working with the AX-1838HS IR Receiver Module. </a:t>
            </a:r>
          </a:p>
          <a:p>
            <a:pPr lvl="1"/>
            <a:r>
              <a:rPr lang="en-US" dirty="0" smtClean="0"/>
              <a:t>Miniature IR receiver </a:t>
            </a:r>
          </a:p>
          <a:p>
            <a:pPr lvl="1"/>
            <a:r>
              <a:rPr lang="en-US" dirty="0" smtClean="0"/>
              <a:t>Designed specifically for remote control applications </a:t>
            </a:r>
          </a:p>
          <a:p>
            <a:pPr lvl="1"/>
            <a:r>
              <a:rPr lang="en-US" dirty="0" smtClean="0"/>
              <a:t>Integrates sensor preamplifier and interface IC </a:t>
            </a:r>
          </a:p>
          <a:p>
            <a:pPr lvl="1"/>
            <a:r>
              <a:rPr lang="en-US" dirty="0" smtClean="0"/>
              <a:t>Outputs are CMOS and TTL compatible </a:t>
            </a:r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561" y="3829051"/>
            <a:ext cx="3276600" cy="23431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6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96"/>
    </mc:Choice>
    <mc:Fallback>
      <p:transition spd="slow" advTm="39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Modulation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Goal is to transfer a short sequence of bits</a:t>
            </a:r>
          </a:p>
          <a:p>
            <a:endParaRPr lang="en-US" dirty="0" smtClean="0"/>
          </a:p>
          <a:p>
            <a:r>
              <a:rPr lang="en-US" dirty="0" smtClean="0"/>
              <a:t>Receiver must be sensitive to transmitter but reject other sources of IR (ex. Sun or Lights)</a:t>
            </a:r>
          </a:p>
          <a:p>
            <a:endParaRPr lang="en-US" dirty="0" smtClean="0"/>
          </a:p>
          <a:p>
            <a:r>
              <a:rPr lang="en-US" dirty="0" smtClean="0"/>
              <a:t>Common modulation scheme is 38kHz pulse modulation, but carrier frequencies between 30kHz and 60kHz are often used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6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9"/>
    </mc:Choice>
    <mc:Fallback>
      <p:transition spd="slow" advTm="46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38kHz Pulse Modulation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remote transmitter in your lab is attempting to send the following byte : 10001010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2455334"/>
            <a:ext cx="0" cy="289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57400" y="5334000"/>
            <a:ext cx="5257800" cy="16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57400" y="3598334"/>
            <a:ext cx="60960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67001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67001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35714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4427" y="5329767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73140" y="3613202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73140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41960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41960" y="5334000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10673" y="3613202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10673" y="3623733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79386" y="3623733"/>
            <a:ext cx="0" cy="17377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6000" y="5329766"/>
            <a:ext cx="5687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1404160" y="40994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032558" y="5530334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1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9"/>
    </mc:Choice>
    <mc:Fallback>
      <p:transition spd="slow" advTm="3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3e4c6ff8-9eeb-481f-a8b7-6ee7a4534a87"/>
  <p:tag name="TEMPPRESENTATIONFILE" val="C:\Users\hldiee\AppData\Local\Temp\tmp622B.tmp"/>
  <p:tag name="TEMPMEDIAFILENAME" val="C:\Users\hldiee\AppData\Local\Temp\tmp6299_Audio 1"/>
  <p:tag name="MEDIAFADEDURATION" val="0.2"/>
  <p:tag name="MEDIATRANSPARENCY" val="0.3"/>
  <p:tag name="MEDIACAPTIONSPROMPTED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9ca1c1ef-af88-4d3a-af7f-b20237532acf"/>
  <p:tag name="TEMPPRESENTATIONFILE" val="C:\Users\hldiee\AppData\Local\Temp\tmp6028.tmp"/>
  <p:tag name="TEMPMEDIAFILENAME" val="C:\Users\hldiee\AppData\Local\Temp\tmp60C5_Audio 4"/>
  <p:tag name="MEDIAFADEDURATION" val="0.2"/>
  <p:tag name="MEDIATRANSPARENCY" val="0.3"/>
  <p:tag name="MEDIACAPTIONSPROMPT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a07de4c4-9f7a-472f-922b-001615374182"/>
  <p:tag name="TEMPPRESENTATIONFILE" val="C:\Users\hldiee\AppData\Local\Temp\tmp1206.tmp"/>
  <p:tag name="TEMPMEDIAFILENAME" val="C:\Users\hldiee\AppData\Local\Temp\tmp1294_Audio 6"/>
  <p:tag name="MEDIAFADEDURATION" val="0.2"/>
  <p:tag name="MEDIATRANSPARENCY" val="0.3"/>
  <p:tag name="MEDIACAPTIONSPROMPTED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4490571a-88f5-4659-bb65-6a45a4f9c275"/>
  <p:tag name="TEMPPRESENTATIONFILE" val="C:\Users\hldiee\AppData\Local\Temp\tmp6049.tmp"/>
  <p:tag name="TEMPMEDIAFILENAME" val="C:\Users\hldiee\AppData\Local\Temp\tmp60C7_Audio 4"/>
  <p:tag name="MEDIAFADEDURATION" val="0.2"/>
  <p:tag name="MEDIATRANSPARENCY" val="0.3"/>
  <p:tag name="MEDIACAPTIONSPROMP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a22afe8-1f1a-434f-8348-3da1083c1dff"/>
  <p:tag name="TEMPPRESENTATIONFILE" val="C:\Users\hldiee\AppData\Local\Temp\tmpE1A7.tmp"/>
  <p:tag name="TEMPMEDIAFILENAME" val="C:\Users\hldiee\AppData\Local\Temp\tmpE216_Audio 1"/>
  <p:tag name="MEDIAFADEDURATION" val="0.2"/>
  <p:tag name="MEDIATRANSPARENCY" val="0.3"/>
  <p:tag name="MEDIACAPTIONSPROMPT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9b500ee7-154e-4e75-9d14-3ce59d912979"/>
  <p:tag name="TEMPPRESENTATIONFILE" val="C:\Users\hldiee\AppData\Local\Temp\tmpDADA.tmp"/>
  <p:tag name="TEMPMEDIAFILENAME" val="C:\Users\hldiee\AppData\Local\Temp\tmpDB39_Audio 1"/>
  <p:tag name="MEDIAFADEDURATION" val="0.2"/>
  <p:tag name="MEDIATRANSPARENCY" val="0.3"/>
  <p:tag name="MEDIACAPTIONSPROMPT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de590088-2298-403a-8f0f-442de3201f5b"/>
  <p:tag name="TEMPPRESENTATIONFILE" val="C:\Users\hldiee\AppData\Local\Temp\tmp240C.tmp"/>
  <p:tag name="TEMPMEDIAFILENAME" val="C:\Users\hldiee\AppData\Local\Temp\tmp247A_Audio 2"/>
  <p:tag name="MEDIAFADEDURATION" val="0.2"/>
  <p:tag name="MEDIATRANSPARENCY" val="0.3"/>
  <p:tag name="MEDIACAPTIONSPROMPT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0917d6f9-2766-46c2-add4-d59ea2e94a9f"/>
  <p:tag name="TEMPPRESENTATIONFILE" val="C:\Users\hldiee\AppData\Local\Temp\tmp637B.tmp"/>
  <p:tag name="TEMPMEDIAFILENAME" val="C:\Users\hldiee\AppData\Local\Temp\tmp63DA_Audio 1"/>
  <p:tag name="MEDIAFADEDURATION" val="0.2"/>
  <p:tag name="MEDIATRANSPARENCY" val="0.3"/>
  <p:tag name="MEDIACAPTIONSPROMPT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6f7fb339-6677-4bc9-9aaf-9c04a77cade0"/>
  <p:tag name="TEMPPRESENTATIONFILE" val="C:\Users\hldiee\AppData\Local\Temp\tmp70E7.tmp"/>
  <p:tag name="TEMPMEDIAFILENAME" val="C:\Users\hldiee\AppData\Local\Temp\tmp7146_Audio 3"/>
  <p:tag name="MEDIAFADEDURATION" val="0.2"/>
  <p:tag name="MEDIATRANSPARENCY" val="0.3"/>
  <p:tag name="MEDIACAPTIONSPROMPT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1f1df7f-2a2e-4eac-87c5-e61e3c4bdba8"/>
  <p:tag name="TEMPPRESENTATIONFILE" val="C:\Users\hldiee\AppData\Local\Temp\tmpFC09.tmp"/>
  <p:tag name="TEMPMEDIAFILENAME" val="C:\Users\hldiee\AppData\Local\Temp\tmpFC96_Audio 3"/>
  <p:tag name="MEDIAFADEDURATION" val="0.2"/>
  <p:tag name="MEDIATRANSPARENCY" val="0.3"/>
  <p:tag name="MEDIACAPTIONSPROMPT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6eed3048-d352-43f3-89bb-f5b8a0e3cf3c"/>
  <p:tag name="TEMPPRESENTATIONFILE" val="C:\Users\hldiee\AppData\Local\Temp\tmpB488.tmp"/>
  <p:tag name="TEMPMEDIAFILENAME" val="C:\Users\hldiee\AppData\Local\Temp\tmpB4F7_IR_sensing"/>
  <p:tag name="MEDIAFADEDURATION" val="0.2"/>
  <p:tag name="MEDIATRANSPARENCY" val="0.3"/>
  <p:tag name="MEDIACAPTIONSPROMPT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73080a83-7abd-4153-a26c-59e6e73895d3"/>
  <p:tag name="TEMPPRESENTATIONFILE" val="C:\Users\hldiee\AppData\Local\Temp\tmpFD0.tmp"/>
  <p:tag name="TEMPMEDIAFILENAME" val="C:\Users\hldiee\AppData\Local\Temp\tmp105E_Audio 4"/>
  <p:tag name="MEDIAFADEDURATION" val="0.2"/>
  <p:tag name="MEDIATRANSPARENCY" val="0.3"/>
  <p:tag name="MEDIACAPTIONSPROMPTED" val="False"/>
</p:tagLst>
</file>

<file path=ppt/theme/theme1.xml><?xml version="1.0" encoding="utf-8"?>
<a:theme xmlns:a="http://schemas.openxmlformats.org/drawingml/2006/main" name="R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7270</TotalTime>
  <Words>477</Words>
  <Application>Microsoft Office PowerPoint</Application>
  <PresentationFormat>On-screen Show (4:3)</PresentationFormat>
  <Paragraphs>100</Paragraphs>
  <Slides>16</Slides>
  <Notes>3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ＭＳ Ｐゴシック</vt:lpstr>
      <vt:lpstr>Arial</vt:lpstr>
      <vt:lpstr>Calibri</vt:lpstr>
      <vt:lpstr>Georgia</vt:lpstr>
      <vt:lpstr>RIT</vt:lpstr>
      <vt:lpstr>MicroControllers</vt:lpstr>
      <vt:lpstr>Today’s Lecture</vt:lpstr>
      <vt:lpstr>Infrared Sensing</vt:lpstr>
      <vt:lpstr>Infrared Sensing</vt:lpstr>
      <vt:lpstr>Wavelength</vt:lpstr>
      <vt:lpstr>IR in Environment </vt:lpstr>
      <vt:lpstr>AX-1838HS</vt:lpstr>
      <vt:lpstr>IR Modulation </vt:lpstr>
      <vt:lpstr>38kHz Pulse Modulation </vt:lpstr>
      <vt:lpstr>38kHz Pulse Modulation </vt:lpstr>
      <vt:lpstr>Transmitting and Receiving</vt:lpstr>
      <vt:lpstr>Receiver </vt:lpstr>
      <vt:lpstr>Keys and Codes </vt:lpstr>
      <vt:lpstr>IR libraries </vt:lpstr>
      <vt:lpstr>Receive Data Using Library</vt:lpstr>
      <vt:lpstr>Create Function to Decode Key 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Fundamentals</dc:title>
  <dc:creator>George H Zion</dc:creator>
  <cp:lastModifiedBy>Holly Dickens</cp:lastModifiedBy>
  <cp:revision>278</cp:revision>
  <cp:lastPrinted>2017-03-08T02:28:07Z</cp:lastPrinted>
  <dcterms:created xsi:type="dcterms:W3CDTF">2012-09-03T20:01:36Z</dcterms:created>
  <dcterms:modified xsi:type="dcterms:W3CDTF">2020-03-23T17:45:14Z</dcterms:modified>
</cp:coreProperties>
</file>